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7" r:id="rId3"/>
    <p:sldId id="260" r:id="rId4"/>
    <p:sldId id="262" r:id="rId5"/>
    <p:sldId id="269" r:id="rId6"/>
    <p:sldId id="265" r:id="rId7"/>
    <p:sldId id="270" r:id="rId8"/>
    <p:sldId id="271" r:id="rId9"/>
    <p:sldId id="267" r:id="rId10"/>
    <p:sldId id="273" r:id="rId11"/>
    <p:sldId id="274"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6CB1DE-BE5E-4271-9E70-766040805C0A}"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CB1DE-BE5E-4271-9E70-766040805C0A}"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CB1DE-BE5E-4271-9E70-766040805C0A}"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CB1DE-BE5E-4271-9E70-766040805C0A}"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6CB1DE-BE5E-4271-9E70-766040805C0A}"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6CB1DE-BE5E-4271-9E70-766040805C0A}"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6CB1DE-BE5E-4271-9E70-766040805C0A}" type="datetimeFigureOut">
              <a:rPr lang="en-US" smtClean="0"/>
              <a:pPr/>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6CB1DE-BE5E-4271-9E70-766040805C0A}" type="datetimeFigureOut">
              <a:rPr lang="en-US" smtClean="0"/>
              <a:pPr/>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6CB1DE-BE5E-4271-9E70-766040805C0A}" type="datetimeFigureOut">
              <a:rPr lang="en-US" smtClean="0"/>
              <a:pPr/>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6CB1DE-BE5E-4271-9E70-766040805C0A}"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6CB1DE-BE5E-4271-9E70-766040805C0A}"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C100A1-E2ED-40B3-A3A2-E33DFFCDBA2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CB1DE-BE5E-4271-9E70-766040805C0A}" type="datetimeFigureOut">
              <a:rPr lang="en-US" smtClean="0"/>
              <a:pPr/>
              <a:t>5/23/2020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C100A1-E2ED-40B3-A3A2-E33DFFCDBA2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7543800" cy="4832092"/>
          </a:xfrm>
          <a:prstGeom prst="rect">
            <a:avLst/>
          </a:prstGeom>
          <a:solidFill>
            <a:srgbClr val="92D050"/>
          </a:solidFill>
          <a:ln>
            <a:solidFill>
              <a:schemeClr val="accent3"/>
            </a:solidFill>
          </a:ln>
        </p:spPr>
        <p:txBody>
          <a:bodyPr wrap="square">
            <a:spAutoFit/>
          </a:bodyPr>
          <a:lstStyle/>
          <a:p>
            <a:r>
              <a:rPr lang="en-US" sz="2800" dirty="0" smtClean="0"/>
              <a:t>Class -12</a:t>
            </a:r>
            <a:r>
              <a:rPr lang="en-US" sz="2800" baseline="30000" dirty="0" smtClean="0"/>
              <a:t>th</a:t>
            </a:r>
            <a:endParaRPr lang="en-US" sz="2800" dirty="0" smtClean="0"/>
          </a:p>
          <a:p>
            <a:endParaRPr lang="en-US" sz="2800" dirty="0" smtClean="0"/>
          </a:p>
          <a:p>
            <a:r>
              <a:rPr lang="en-US" sz="2800" dirty="0" smtClean="0"/>
              <a:t>Study Material</a:t>
            </a:r>
          </a:p>
          <a:p>
            <a:endParaRPr lang="en-US" sz="2800" dirty="0" smtClean="0"/>
          </a:p>
          <a:p>
            <a:r>
              <a:rPr lang="en-US" sz="2800" dirty="0" smtClean="0"/>
              <a:t>Chapter – 2</a:t>
            </a:r>
          </a:p>
          <a:p>
            <a:r>
              <a:rPr lang="en-US" sz="2800" dirty="0" smtClean="0"/>
              <a:t>Indian Economy and changes in different sectors  (1950 – 1990)</a:t>
            </a:r>
          </a:p>
          <a:p>
            <a:endParaRPr lang="en-US" sz="2800" dirty="0" smtClean="0"/>
          </a:p>
          <a:p>
            <a:endParaRPr lang="en-US" sz="2800" dirty="0" smtClean="0"/>
          </a:p>
          <a:p>
            <a:endParaRPr lang="en-US" sz="2800" dirty="0" smtClean="0"/>
          </a:p>
          <a:p>
            <a:r>
              <a:rPr lang="en-US" sz="2800" dirty="0" smtClean="0"/>
              <a:t> </a:t>
            </a:r>
            <a:r>
              <a:rPr lang="en-US" sz="2800" dirty="0" smtClean="0"/>
              <a:t>5/22/2020</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dirty="0" smtClean="0"/>
              <a:t>Achievements </a:t>
            </a:r>
            <a:r>
              <a:rPr lang="en-US" dirty="0" smtClean="0"/>
              <a:t>of Green Revolution</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solidFill>
          </a:ln>
        </p:spPr>
        <p:txBody>
          <a:bodyPr>
            <a:normAutofit fontScale="55000" lnSpcReduction="20000"/>
          </a:bodyPr>
          <a:lstStyle/>
          <a:p>
            <a:r>
              <a:rPr lang="en-US" sz="3800" b="1" i="1" dirty="0" smtClean="0"/>
              <a:t>Increase in Agricultural Production</a:t>
            </a:r>
            <a:r>
              <a:rPr lang="en-US" sz="3800" dirty="0" smtClean="0"/>
              <a:t>: </a:t>
            </a:r>
            <a:r>
              <a:rPr lang="en-US" sz="3800" dirty="0" smtClean="0"/>
              <a:t>Food grains </a:t>
            </a:r>
            <a:r>
              <a:rPr lang="en-US" sz="3800" dirty="0" smtClean="0"/>
              <a:t>in India saw a great rise in output. It was a remarkable increase. The biggest beneficiary of the plan was the Wheat Grain. The production of wheat increased to 55 million </a:t>
            </a:r>
            <a:r>
              <a:rPr lang="en-US" sz="3800" dirty="0" smtClean="0"/>
              <a:t>tones </a:t>
            </a:r>
            <a:r>
              <a:rPr lang="en-US" sz="3800" dirty="0" smtClean="0"/>
              <a:t>in 1990 from just 11 million </a:t>
            </a:r>
            <a:r>
              <a:rPr lang="en-US" sz="3800" dirty="0" smtClean="0"/>
              <a:t>tones </a:t>
            </a:r>
            <a:r>
              <a:rPr lang="en-US" sz="3800" dirty="0" smtClean="0"/>
              <a:t>in 1960</a:t>
            </a:r>
            <a:r>
              <a:rPr lang="en-US" sz="3800" dirty="0" smtClean="0"/>
              <a:t>.</a:t>
            </a:r>
          </a:p>
          <a:p>
            <a:endParaRPr lang="en-US" sz="3800" dirty="0" smtClean="0"/>
          </a:p>
          <a:p>
            <a:r>
              <a:rPr lang="en-US" sz="3800" b="1" i="1" dirty="0" smtClean="0"/>
              <a:t>Increase in per Acre Yield:</a:t>
            </a:r>
            <a:r>
              <a:rPr lang="en-US" sz="3800" dirty="0" smtClean="0"/>
              <a:t> Not only did the Green Revolution increase the total agricultural output, it also increased the per hectare yield. In case of wheat, the per hectare yield increased from 850 kg/hectare to an incredible 2281 kg/hectare by 1990</a:t>
            </a:r>
            <a:r>
              <a:rPr lang="en-US" sz="3800" dirty="0" smtClean="0"/>
              <a:t>.</a:t>
            </a:r>
          </a:p>
          <a:p>
            <a:endParaRPr lang="en-US" sz="3800" dirty="0" smtClean="0"/>
          </a:p>
          <a:p>
            <a:r>
              <a:rPr lang="en-US" sz="3800" b="1" i="1" dirty="0" smtClean="0"/>
              <a:t>Less Dependence on Imports:</a:t>
            </a:r>
            <a:r>
              <a:rPr lang="en-US" sz="3800" dirty="0" smtClean="0"/>
              <a:t> After the green revolution, India was finally on its way to self-sufficiency. There was now enough production for the population and to build a stock in case of emergencies. We did not need to import grains or depend on other countries for our food supply. In fact, India was able to start exporting its agricultural produce.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7848600" cy="4524315"/>
          </a:xfrm>
          <a:prstGeom prst="rect">
            <a:avLst/>
          </a:prstGeom>
          <a:solidFill>
            <a:schemeClr val="accent3">
              <a:lumMod val="60000"/>
              <a:lumOff val="40000"/>
            </a:schemeClr>
          </a:solidFill>
          <a:ln>
            <a:solidFill>
              <a:schemeClr val="accent3"/>
            </a:solidFill>
          </a:ln>
        </p:spPr>
        <p:txBody>
          <a:bodyPr wrap="square">
            <a:spAutoFit/>
          </a:bodyPr>
          <a:lstStyle/>
          <a:p>
            <a:pPr>
              <a:buFont typeface="Arial" pitchFamily="34" charset="0"/>
              <a:buChar char="•"/>
            </a:pPr>
            <a:r>
              <a:rPr lang="en-US" sz="2400" b="1" i="1" dirty="0" smtClean="0"/>
              <a:t>Employment:</a:t>
            </a:r>
            <a:r>
              <a:rPr lang="en-US" sz="2400" dirty="0" smtClean="0"/>
              <a:t> It was feared that commercial farming would leave a lot of the </a:t>
            </a:r>
            <a:r>
              <a:rPr lang="en-US" sz="2400" dirty="0" smtClean="0"/>
              <a:t>labor </a:t>
            </a:r>
            <a:r>
              <a:rPr lang="en-US" sz="2400" dirty="0" smtClean="0"/>
              <a:t>force jobless. But on the other hand, we saw a rise in rural employment. This is because the supporting industries created employment opportunities. Irrigation, transportation, food processing, marketing all created new jobs for the workforce</a:t>
            </a:r>
            <a:r>
              <a:rPr lang="en-US" sz="2400" dirty="0" smtClean="0"/>
              <a:t>.</a:t>
            </a:r>
          </a:p>
          <a:p>
            <a:pPr>
              <a:buFont typeface="Arial" pitchFamily="34" charset="0"/>
              <a:buChar char="•"/>
            </a:pPr>
            <a:endParaRPr lang="en-US" sz="2400" dirty="0" smtClean="0"/>
          </a:p>
          <a:p>
            <a:pPr>
              <a:buFont typeface="Arial" pitchFamily="34" charset="0"/>
              <a:buChar char="•"/>
            </a:pPr>
            <a:r>
              <a:rPr lang="en-US" sz="2400" b="1" i="1" dirty="0" smtClean="0"/>
              <a:t>A Benefit to the Farmers:</a:t>
            </a:r>
            <a:r>
              <a:rPr lang="en-US" sz="2400" dirty="0" smtClean="0"/>
              <a:t> The Green Revolution majorly benefited the farmers. Their income saw a significant raise. Not only were they surviving, they were prospering. It enabled them to shift to commercial farming from only sustenance farming.</a:t>
            </a:r>
            <a:endParaRPr 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dirty="0" smtClean="0"/>
              <a:t>Limitation </a:t>
            </a:r>
            <a:r>
              <a:rPr lang="en-US" dirty="0" smtClean="0"/>
              <a:t>of the Green Revolution</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solidFill>
          </a:ln>
        </p:spPr>
        <p:txBody>
          <a:bodyPr>
            <a:normAutofit fontScale="55000" lnSpcReduction="20000"/>
          </a:bodyPr>
          <a:lstStyle/>
          <a:p>
            <a:r>
              <a:rPr lang="en-US" sz="3800" dirty="0" smtClean="0"/>
              <a:t>Retardation of agricultural growth due to inadequate irrigation cover, shrinking farm size, failure to evolve new technologies, inadequate use of technology, declining plan outlay, unbalanced use of inputs and weaknesses in credit delivery system.</a:t>
            </a:r>
          </a:p>
          <a:p>
            <a:r>
              <a:rPr lang="en-US" sz="3800" dirty="0" smtClean="0"/>
              <a:t>Regional dispersal of the evolution created regional inequalities. The benefits of the green revolution remained concentrated to the areas where the new technology was used. Moreover, since the revolution for the number of years remained limited to wheat production, its benefits were mostly accrued only to wheat-growing areas.</a:t>
            </a:r>
          </a:p>
          <a:p>
            <a:r>
              <a:rPr lang="en-US" sz="3800" dirty="0" smtClean="0"/>
              <a:t>Interpersonal inequalities between large and small scale farmers. The new technologies introduced during the revolution called for substantial investments which were beyond the means of a majority of small farmers. </a:t>
            </a:r>
            <a:endParaRPr lang="en-US" sz="3800" dirty="0" smtClean="0"/>
          </a:p>
          <a:p>
            <a:r>
              <a:rPr lang="en-US" sz="3800" dirty="0" smtClean="0"/>
              <a:t>Farmers </a:t>
            </a:r>
            <a:r>
              <a:rPr lang="en-US" sz="3800" dirty="0" smtClean="0"/>
              <a:t>having large farmlands continued to make greater absolute gains in income by reinvesting the earnings in farm and non-farm assets, purchasing land from the smaller cultivators, etc</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b="1" dirty="0"/>
              <a:t>Green Revolution</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solidFill>
          </a:ln>
        </p:spPr>
        <p:txBody>
          <a:bodyPr>
            <a:normAutofit lnSpcReduction="10000"/>
          </a:bodyPr>
          <a:lstStyle/>
          <a:p>
            <a:r>
              <a:rPr lang="en-US" dirty="0" smtClean="0"/>
              <a:t>It started in India in year 1967-68. In the year, 1967-68 itself, food grain production increased by nearly 25%</a:t>
            </a:r>
          </a:p>
          <a:p>
            <a:r>
              <a:rPr lang="en-US" dirty="0" smtClean="0"/>
              <a:t>Stagnation in agriculture was broken by the Green Revolution. It refers to sustained increase in the production of food grains. This revolution was made possible by using HYV seeds, fertilizers, pesticides and irrigation facilities.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1"/>
            <a:ext cx="8534400" cy="6001643"/>
          </a:xfrm>
          <a:prstGeom prst="rect">
            <a:avLst/>
          </a:prstGeom>
          <a:solidFill>
            <a:schemeClr val="accent3">
              <a:lumMod val="60000"/>
              <a:lumOff val="40000"/>
            </a:schemeClr>
          </a:solidFill>
          <a:ln>
            <a:solidFill>
              <a:schemeClr val="accent3"/>
            </a:solidFill>
          </a:ln>
        </p:spPr>
        <p:txBody>
          <a:bodyPr wrap="square">
            <a:spAutoFit/>
          </a:bodyPr>
          <a:lstStyle/>
          <a:p>
            <a:pPr>
              <a:buFont typeface="Wingdings" pitchFamily="2" charset="2"/>
              <a:buChar char="Ø"/>
            </a:pPr>
            <a:r>
              <a:rPr lang="en-US" sz="2400" dirty="0" smtClean="0"/>
              <a:t> At the time of independence, a large chunk of farmers were dependent on the monsoon because of which they faced innumerable problems in farming activities. </a:t>
            </a:r>
          </a:p>
          <a:p>
            <a:pPr>
              <a:buFont typeface="Wingdings" pitchFamily="2" charset="2"/>
              <a:buChar char="Ø"/>
            </a:pPr>
            <a:r>
              <a:rPr lang="en-US" sz="2400" dirty="0" smtClean="0"/>
              <a:t>Technology and machinery used in farming were obsolete which resulted in low agricultural productivity. Famines affected agricultural productivity in the 1940s. </a:t>
            </a:r>
          </a:p>
          <a:p>
            <a:pPr>
              <a:buFont typeface="Wingdings" pitchFamily="2" charset="2"/>
              <a:buChar char="Ø"/>
            </a:pPr>
            <a:r>
              <a:rPr lang="en-US" sz="2400" dirty="0" smtClean="0"/>
              <a:t>Indian agriculture suffered from low productivity of food grains as more emphasis was given to cash crops during the colonial rule. </a:t>
            </a:r>
          </a:p>
          <a:p>
            <a:pPr>
              <a:buFont typeface="Wingdings" pitchFamily="2" charset="2"/>
              <a:buChar char="Ø"/>
            </a:pPr>
            <a:r>
              <a:rPr lang="en-US" sz="2400" dirty="0" smtClean="0"/>
              <a:t>This resulted in the shortage of food grains in India. </a:t>
            </a:r>
          </a:p>
          <a:p>
            <a:pPr>
              <a:buFont typeface="Wingdings" pitchFamily="2" charset="2"/>
              <a:buChar char="Ø"/>
            </a:pPr>
            <a:r>
              <a:rPr lang="en-US" sz="2400" dirty="0" smtClean="0"/>
              <a:t> Landlords and lenders exploited farmers because they were dependent on landlords and rural money lenders to meet their credit requirements. </a:t>
            </a:r>
          </a:p>
          <a:p>
            <a:pPr>
              <a:buFont typeface="Wingdings" pitchFamily="2" charset="2"/>
              <a:buChar char="Ø"/>
            </a:pPr>
            <a:r>
              <a:rPr lang="en-US" sz="2400" dirty="0" smtClean="0"/>
              <a:t>Stagnation in agriculture was broken by the Green Revolution. It refers to sustained increase in the production of food grains. This revolution was made possible by using HYV seeds, fertilizers, pesticides and irrigation facilities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blinds(horizontal)">
                                      <p:cBhvr>
                                        <p:cTn id="20" dur="5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linds(horizontal)">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box(in)">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blinds(horizontal)">
                                      <p:cBhvr>
                                        <p:cTn id="3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dirty="0" smtClean="0"/>
              <a:t>High-yielding variety seeds </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solidFill>
          </a:ln>
        </p:spPr>
        <p:txBody>
          <a:bodyPr/>
          <a:lstStyle/>
          <a:p>
            <a:r>
              <a:rPr lang="en-US" dirty="0" smtClean="0"/>
              <a:t>Useful in increasing the production of food grains and are also known as miracle seeds.  </a:t>
            </a:r>
          </a:p>
          <a:p>
            <a:r>
              <a:rPr lang="en-US" dirty="0" smtClean="0"/>
              <a:t>Use of HYV seeds requires regular supply of water, use of pesticides and </a:t>
            </a:r>
            <a:r>
              <a:rPr lang="en-US" dirty="0" err="1" smtClean="0"/>
              <a:t>fertilisers</a:t>
            </a:r>
            <a:r>
              <a:rPr lang="en-US" dirty="0" smtClean="0"/>
              <a:t>. </a:t>
            </a:r>
          </a:p>
          <a:p>
            <a:r>
              <a:rPr lang="en-US" dirty="0" smtClean="0"/>
              <a:t>Hence, farmers require proper irrigation facilities and necessary financial support to consume </a:t>
            </a:r>
            <a:r>
              <a:rPr lang="en-US" dirty="0" err="1" smtClean="0"/>
              <a:t>fertilisers</a:t>
            </a:r>
            <a:r>
              <a:rPr lang="en-US" dirty="0" smtClean="0"/>
              <a:t> and pesticides to obtain the benefit of HYV seeds.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dirty="0" smtClean="0"/>
              <a:t>Marketed </a:t>
            </a:r>
            <a:r>
              <a:rPr lang="en-US" dirty="0" smtClean="0"/>
              <a:t>surplus</a:t>
            </a:r>
            <a:endParaRPr lang="en-US" dirty="0"/>
          </a:p>
        </p:txBody>
      </p:sp>
      <p:sp>
        <p:nvSpPr>
          <p:cNvPr id="3" name="Content Placeholder 2"/>
          <p:cNvSpPr>
            <a:spLocks noGrp="1"/>
          </p:cNvSpPr>
          <p:nvPr>
            <p:ph idx="1"/>
          </p:nvPr>
        </p:nvSpPr>
        <p:spPr>
          <a:solidFill>
            <a:schemeClr val="accent3">
              <a:lumMod val="60000"/>
              <a:lumOff val="40000"/>
            </a:schemeClr>
          </a:solidFill>
          <a:ln>
            <a:solidFill>
              <a:schemeClr val="accent3"/>
            </a:solidFill>
          </a:ln>
        </p:spPr>
        <p:txBody>
          <a:bodyPr/>
          <a:lstStyle/>
          <a:p>
            <a:r>
              <a:rPr lang="en-US" dirty="0" smtClean="0"/>
              <a:t>The portion of agricultural produce which is sold in the market by the farmers is called marketed surplus.</a:t>
            </a:r>
          </a:p>
          <a:p>
            <a:r>
              <a:rPr lang="en-US" dirty="0" smtClean="0"/>
              <a:t> A good proportion of the rice and wheat produced during the green revolution period was sold by the farmers in the market.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75000"/>
            </a:schemeClr>
          </a:solidFill>
        </p:spPr>
        <p:txBody>
          <a:bodyPr/>
          <a:lstStyle/>
          <a:p>
            <a:r>
              <a:rPr lang="en-US" dirty="0" smtClean="0"/>
              <a:t>Subsidies to farmers</a:t>
            </a:r>
            <a:endParaRPr lang="en-US" dirty="0"/>
          </a:p>
        </p:txBody>
      </p:sp>
      <p:sp>
        <p:nvSpPr>
          <p:cNvPr id="3" name="Content Placeholder 2"/>
          <p:cNvSpPr>
            <a:spLocks noGrp="1"/>
          </p:cNvSpPr>
          <p:nvPr>
            <p:ph idx="1"/>
          </p:nvPr>
        </p:nvSpPr>
        <p:spPr>
          <a:solidFill>
            <a:schemeClr val="accent3">
              <a:lumMod val="60000"/>
              <a:lumOff val="40000"/>
            </a:schemeClr>
          </a:solidFill>
        </p:spPr>
        <p:txBody>
          <a:bodyPr/>
          <a:lstStyle/>
          <a:p>
            <a:r>
              <a:rPr lang="en-US" dirty="0" smtClean="0"/>
              <a:t>A subsidy is a direct or indirect monetary assistance granted by the government for production activities. Economists have different views on whether subsidies encourage farmers to use new technology or are a huge burden on government finances. For and against points highlighting farm subsidies in India:</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a:solidFill>
            <a:schemeClr val="accent3">
              <a:lumMod val="75000"/>
            </a:schemeClr>
          </a:solidFill>
        </p:spPr>
        <p:txBody>
          <a:bodyPr/>
          <a:lstStyle/>
          <a:p>
            <a:r>
              <a:rPr lang="en-US" dirty="0" smtClean="0"/>
              <a:t>The Debate over Subsidies:</a:t>
            </a:r>
            <a:endParaRPr lang="en-US" dirty="0"/>
          </a:p>
        </p:txBody>
      </p:sp>
      <p:sp>
        <p:nvSpPr>
          <p:cNvPr id="3" name="Content Placeholder 2"/>
          <p:cNvSpPr>
            <a:spLocks noGrp="1"/>
          </p:cNvSpPr>
          <p:nvPr>
            <p:ph idx="1"/>
          </p:nvPr>
        </p:nvSpPr>
        <p:spPr>
          <a:xfrm>
            <a:off x="304800" y="1219200"/>
            <a:ext cx="8382000" cy="5334000"/>
          </a:xfrm>
          <a:solidFill>
            <a:schemeClr val="accent3">
              <a:lumMod val="60000"/>
              <a:lumOff val="40000"/>
            </a:schemeClr>
          </a:solidFill>
          <a:ln>
            <a:solidFill>
              <a:schemeClr val="accent3"/>
            </a:solidFill>
          </a:ln>
        </p:spPr>
        <p:txBody>
          <a:bodyPr>
            <a:noAutofit/>
          </a:bodyPr>
          <a:lstStyle/>
          <a:p>
            <a:r>
              <a:rPr lang="en-US" sz="1800" dirty="0" smtClean="0"/>
              <a:t>It is generally agreed that it was necessary to use subsidies to provide an incentive for adoption of the new HYV technology by farmers in general and small farmers in particular</a:t>
            </a:r>
            <a:r>
              <a:rPr lang="en-US" sz="1800" dirty="0" smtClean="0"/>
              <a:t>.</a:t>
            </a:r>
          </a:p>
          <a:p>
            <a:r>
              <a:rPr lang="en-US" sz="1800" dirty="0" smtClean="0"/>
              <a:t> </a:t>
            </a:r>
            <a:r>
              <a:rPr lang="en-US" sz="1800" dirty="0" smtClean="0"/>
              <a:t>Subsidies were, therefore, needed to encourage farmers to test the new technology. Some economists believe that once the technology is found </a:t>
            </a:r>
            <a:r>
              <a:rPr lang="en-US" sz="1800" dirty="0" smtClean="0"/>
              <a:t>profitable </a:t>
            </a:r>
            <a:r>
              <a:rPr lang="en-US" sz="1800" dirty="0" smtClean="0"/>
              <a:t>and is widely adopted, subsidies should be phased out since their purpose has been served</a:t>
            </a:r>
            <a:r>
              <a:rPr lang="en-US" sz="1800" dirty="0" smtClean="0"/>
              <a:t>.</a:t>
            </a:r>
          </a:p>
          <a:p>
            <a:r>
              <a:rPr lang="en-US" sz="1800" dirty="0" smtClean="0"/>
              <a:t> </a:t>
            </a:r>
            <a:r>
              <a:rPr lang="en-US" sz="1800" dirty="0" smtClean="0"/>
              <a:t>Further, subsidies are meant to </a:t>
            </a:r>
            <a:r>
              <a:rPr lang="en-US" sz="1800" dirty="0" smtClean="0"/>
              <a:t>benefit </a:t>
            </a:r>
            <a:r>
              <a:rPr lang="en-US" sz="1800" dirty="0" smtClean="0"/>
              <a:t>the farmers but a substantial amount of fertilizer subsidy also </a:t>
            </a:r>
            <a:r>
              <a:rPr lang="en-US" sz="1800" dirty="0" smtClean="0"/>
              <a:t>benefits </a:t>
            </a:r>
            <a:r>
              <a:rPr lang="en-US" sz="1800" dirty="0" smtClean="0"/>
              <a:t>the fertilizer industry; and among farmers, the subsidy largely </a:t>
            </a:r>
            <a:r>
              <a:rPr lang="en-US" sz="1800" dirty="0" smtClean="0"/>
              <a:t>benefits </a:t>
            </a:r>
            <a:r>
              <a:rPr lang="en-US" sz="1800" dirty="0" smtClean="0"/>
              <a:t>the farmers in the more prosperous regions. </a:t>
            </a:r>
            <a:endParaRPr lang="en-US" sz="1800" dirty="0" smtClean="0"/>
          </a:p>
          <a:p>
            <a:r>
              <a:rPr lang="en-US" sz="1800" dirty="0" smtClean="0"/>
              <a:t>Therefore</a:t>
            </a:r>
            <a:r>
              <a:rPr lang="en-US" sz="1800" dirty="0" smtClean="0"/>
              <a:t>, it is argued that there is no case for continuing with fertilizer subsidies; it does not </a:t>
            </a:r>
            <a:r>
              <a:rPr lang="en-US" sz="1800" dirty="0" smtClean="0"/>
              <a:t>benefit </a:t>
            </a:r>
            <a:r>
              <a:rPr lang="en-US" sz="1800" dirty="0" smtClean="0"/>
              <a:t>the target group and it is a huge burden on the government’s </a:t>
            </a:r>
            <a:r>
              <a:rPr lang="en-US" sz="1800" dirty="0" smtClean="0"/>
              <a:t>finances.</a:t>
            </a:r>
          </a:p>
          <a:p>
            <a:r>
              <a:rPr lang="en-US" sz="1800" dirty="0" smtClean="0"/>
              <a:t>On </a:t>
            </a:r>
            <a:r>
              <a:rPr lang="en-US" sz="1800" dirty="0" smtClean="0"/>
              <a:t>the other hand, some believe that the government should continue with agricultural subsidies because farming in India continues to be a risky business</a:t>
            </a:r>
            <a:r>
              <a:rPr lang="en-US" sz="1800" dirty="0" smtClean="0"/>
              <a:t>.</a:t>
            </a:r>
          </a:p>
          <a:p>
            <a:r>
              <a:rPr lang="en-US" sz="1800" dirty="0" smtClean="0"/>
              <a:t> Most farmers are very poor and they will not be able to afford the required inputs without subsidies. Eliminating subsidies will increase the inequality between rich and poor farmers and violate the goal of equity.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7772400" cy="5632311"/>
          </a:xfrm>
          <a:prstGeom prst="rect">
            <a:avLst/>
          </a:prstGeom>
          <a:solidFill>
            <a:schemeClr val="accent3">
              <a:lumMod val="60000"/>
              <a:lumOff val="40000"/>
            </a:schemeClr>
          </a:solidFill>
          <a:ln>
            <a:solidFill>
              <a:schemeClr val="accent3"/>
            </a:solidFill>
          </a:ln>
        </p:spPr>
        <p:txBody>
          <a:bodyPr wrap="square">
            <a:spAutoFit/>
          </a:bodyPr>
          <a:lstStyle/>
          <a:p>
            <a:pPr>
              <a:buFont typeface="Arial" pitchFamily="34" charset="0"/>
              <a:buChar char="•"/>
            </a:pPr>
            <a:r>
              <a:rPr lang="en-US" sz="2400" dirty="0" smtClean="0"/>
              <a:t>Thus, by the late 1960s, Indian agricultural productivity had increased sufficiently to enable the country to be self-sufficient in food grains. </a:t>
            </a:r>
          </a:p>
          <a:p>
            <a:pPr>
              <a:buFont typeface="Arial" pitchFamily="34" charset="0"/>
              <a:buChar char="•"/>
            </a:pPr>
            <a:r>
              <a:rPr lang="en-US" sz="2400" dirty="0" smtClean="0"/>
              <a:t>On the negative side, some 65 per cent of the country’s population continued to be employed in agriculture even as late as 1990.</a:t>
            </a:r>
          </a:p>
          <a:p>
            <a:pPr>
              <a:buFont typeface="Arial" pitchFamily="34" charset="0"/>
              <a:buChar char="•"/>
            </a:pPr>
            <a:r>
              <a:rPr lang="en-US" sz="2400" dirty="0" smtClean="0"/>
              <a:t> </a:t>
            </a:r>
            <a:r>
              <a:rPr lang="en-US" sz="2400" dirty="0" smtClean="0"/>
              <a:t>Economists have found that as a nation becomes more prosperous, the proportion of GDP contributed by agriculture as well as the proportion of population working in the sector declines </a:t>
            </a:r>
            <a:r>
              <a:rPr lang="en-US" sz="2400" dirty="0" smtClean="0"/>
              <a:t>considerably.</a:t>
            </a:r>
          </a:p>
          <a:p>
            <a:pPr>
              <a:buFont typeface="Arial" pitchFamily="34" charset="0"/>
              <a:buChar char="•"/>
            </a:pPr>
            <a:r>
              <a:rPr lang="en-US" sz="2400" dirty="0" smtClean="0"/>
              <a:t> </a:t>
            </a:r>
            <a:r>
              <a:rPr lang="en-US" sz="2400" dirty="0" smtClean="0"/>
              <a:t>In India, between 1950 and 1990, the proportion of GDP contributed by agriculture declined </a:t>
            </a:r>
            <a:r>
              <a:rPr lang="en-US" sz="2400" dirty="0" smtClean="0"/>
              <a:t>significantly </a:t>
            </a:r>
            <a:r>
              <a:rPr lang="en-US" sz="2400" dirty="0" smtClean="0"/>
              <a:t>but not the population depending on it (67.5 per cent in 1950 to 64.9 per cent by 1990). </a:t>
            </a:r>
            <a:endParaRPr lang="en-US" sz="2400" dirty="0" smtClean="0"/>
          </a:p>
          <a:p>
            <a:pPr>
              <a:buFont typeface="Arial" pitchFamily="34" charset="0"/>
              <a:buChar char="•"/>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33400"/>
            <a:ext cx="3886200" cy="457201"/>
          </a:xfrm>
          <a:solidFill>
            <a:schemeClr val="accent3">
              <a:lumMod val="75000"/>
            </a:schemeClr>
          </a:solidFill>
          <a:ln>
            <a:solidFill>
              <a:schemeClr val="accent2"/>
            </a:solidFill>
          </a:ln>
        </p:spPr>
        <p:txBody>
          <a:bodyPr/>
          <a:lstStyle/>
          <a:p>
            <a:r>
              <a:rPr lang="en-US" dirty="0" smtClean="0"/>
              <a:t>Usefulness of subsidies</a:t>
            </a:r>
            <a:endParaRPr lang="en-US" dirty="0"/>
          </a:p>
        </p:txBody>
      </p:sp>
      <p:sp>
        <p:nvSpPr>
          <p:cNvPr id="4" name="Content Placeholder 3"/>
          <p:cNvSpPr>
            <a:spLocks noGrp="1"/>
          </p:cNvSpPr>
          <p:nvPr>
            <p:ph sz="half" idx="2"/>
          </p:nvPr>
        </p:nvSpPr>
        <p:spPr>
          <a:xfrm>
            <a:off x="457200" y="1371600"/>
            <a:ext cx="3733800" cy="5029200"/>
          </a:xfrm>
          <a:solidFill>
            <a:schemeClr val="accent3">
              <a:lumMod val="60000"/>
              <a:lumOff val="40000"/>
            </a:schemeClr>
          </a:solidFill>
          <a:ln>
            <a:solidFill>
              <a:schemeClr val="accent2"/>
            </a:solidFill>
          </a:ln>
        </p:spPr>
        <p:txBody>
          <a:bodyPr>
            <a:noAutofit/>
          </a:bodyPr>
          <a:lstStyle/>
          <a:p>
            <a:r>
              <a:rPr lang="en-US" sz="1800" dirty="0" smtClean="0">
                <a:latin typeface="Times New Roman" pitchFamily="18" charset="0"/>
                <a:cs typeface="Times New Roman" pitchFamily="18" charset="0"/>
              </a:rPr>
              <a:t>Subsidies help in encouraging farmers to use new and innovative technology.</a:t>
            </a:r>
          </a:p>
          <a:p>
            <a:r>
              <a:rPr lang="en-US" sz="1800" dirty="0" smtClean="0">
                <a:latin typeface="Times New Roman" pitchFamily="18" charset="0"/>
                <a:cs typeface="Times New Roman" pitchFamily="18" charset="0"/>
              </a:rPr>
              <a:t>In India, more than 50% of the farmers are poor and cannot afford new technology in their farming activity. So, the government can help them by providing subsidies.</a:t>
            </a:r>
          </a:p>
          <a:p>
            <a:r>
              <a:rPr lang="en-US" sz="1800" dirty="0" smtClean="0">
                <a:latin typeface="Times New Roman" pitchFamily="18" charset="0"/>
                <a:cs typeface="Times New Roman" pitchFamily="18" charset="0"/>
              </a:rPr>
              <a:t>Abolishment of subsidy will violate the goal of equity because it raises differences between poor and rich farmers in India.</a:t>
            </a:r>
          </a:p>
          <a:p>
            <a:r>
              <a:rPr lang="en-US" sz="1800" dirty="0" smtClean="0">
                <a:latin typeface="Times New Roman" pitchFamily="18" charset="0"/>
                <a:cs typeface="Times New Roman" pitchFamily="18" charset="0"/>
              </a:rPr>
              <a:t>Application of new technology in farming will increase the total output of agricultural products in developing nations.</a:t>
            </a:r>
            <a:endParaRPr lang="en-US" sz="18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648200" y="533399"/>
            <a:ext cx="4038600" cy="457201"/>
          </a:xfrm>
          <a:solidFill>
            <a:schemeClr val="accent3">
              <a:lumMod val="75000"/>
            </a:schemeClr>
          </a:solidFill>
          <a:ln>
            <a:solidFill>
              <a:schemeClr val="accent2"/>
            </a:solidFill>
          </a:ln>
        </p:spPr>
        <p:txBody>
          <a:bodyPr/>
          <a:lstStyle/>
          <a:p>
            <a:r>
              <a:rPr lang="en-US" dirty="0" smtClean="0"/>
              <a:t>Against subsidies</a:t>
            </a:r>
            <a:endParaRPr lang="en-US" dirty="0"/>
          </a:p>
        </p:txBody>
      </p:sp>
      <p:sp>
        <p:nvSpPr>
          <p:cNvPr id="6" name="Content Placeholder 5"/>
          <p:cNvSpPr>
            <a:spLocks noGrp="1"/>
          </p:cNvSpPr>
          <p:nvPr>
            <p:ph sz="quarter" idx="4"/>
          </p:nvPr>
        </p:nvSpPr>
        <p:spPr>
          <a:xfrm>
            <a:off x="4645025" y="1371600"/>
            <a:ext cx="4041775" cy="5029199"/>
          </a:xfrm>
          <a:solidFill>
            <a:schemeClr val="accent3">
              <a:lumMod val="60000"/>
              <a:lumOff val="40000"/>
            </a:schemeClr>
          </a:solidFill>
          <a:ln>
            <a:solidFill>
              <a:schemeClr val="accent2"/>
            </a:solidFill>
          </a:ln>
        </p:spPr>
        <p:txBody>
          <a:bodyPr>
            <a:normAutofit/>
          </a:bodyPr>
          <a:lstStyle/>
          <a:p>
            <a:r>
              <a:rPr lang="en-US" sz="1800" dirty="0" smtClean="0">
                <a:latin typeface="Times New Roman" pitchFamily="18" charset="0"/>
                <a:cs typeface="Times New Roman" pitchFamily="18" charset="0"/>
              </a:rPr>
              <a:t>Once technology is widely accepted, the government should stop providing goods at </a:t>
            </a:r>
            <a:r>
              <a:rPr lang="en-US" sz="1800" dirty="0" smtClean="0">
                <a:latin typeface="Times New Roman" pitchFamily="18" charset="0"/>
                <a:cs typeface="Times New Roman" pitchFamily="18" charset="0"/>
              </a:rPr>
              <a:t>subsidized </a:t>
            </a:r>
            <a:r>
              <a:rPr lang="en-US" sz="1800" dirty="0" smtClean="0">
                <a:latin typeface="Times New Roman" pitchFamily="18" charset="0"/>
                <a:cs typeface="Times New Roman" pitchFamily="18" charset="0"/>
              </a:rPr>
              <a:t>rates.</a:t>
            </a:r>
          </a:p>
          <a:p>
            <a:r>
              <a:rPr lang="en-US" sz="1800" dirty="0" smtClean="0">
                <a:latin typeface="Times New Roman" pitchFamily="18" charset="0"/>
                <a:cs typeface="Times New Roman" pitchFamily="18" charset="0"/>
              </a:rPr>
              <a:t>Subsidies are provided to benefit farmers, but it has been observed that the </a:t>
            </a:r>
            <a:r>
              <a:rPr lang="en-US" sz="1800" dirty="0" smtClean="0">
                <a:latin typeface="Times New Roman" pitchFamily="18" charset="0"/>
                <a:cs typeface="Times New Roman" pitchFamily="18" charset="0"/>
              </a:rPr>
              <a:t>fertilizer </a:t>
            </a:r>
            <a:r>
              <a:rPr lang="en-US" sz="1800" dirty="0" smtClean="0">
                <a:latin typeface="Times New Roman" pitchFamily="18" charset="0"/>
                <a:cs typeface="Times New Roman" pitchFamily="18" charset="0"/>
              </a:rPr>
              <a:t>industry has benefited others more than farmers.</a:t>
            </a:r>
          </a:p>
          <a:p>
            <a:r>
              <a:rPr lang="en-US" sz="1800" dirty="0" smtClean="0">
                <a:latin typeface="Times New Roman" pitchFamily="18" charset="0"/>
                <a:cs typeface="Times New Roman" pitchFamily="18" charset="0"/>
              </a:rPr>
              <a:t>Also, farmers from prosperous regions benefited from subsidies more than farmers from poor regions.</a:t>
            </a:r>
          </a:p>
          <a:p>
            <a:r>
              <a:rPr lang="en-US" sz="1800" dirty="0" smtClean="0">
                <a:latin typeface="Times New Roman" pitchFamily="18" charset="0"/>
                <a:cs typeface="Times New Roman" pitchFamily="18" charset="0"/>
              </a:rPr>
              <a:t>The </a:t>
            </a:r>
            <a:r>
              <a:rPr lang="en-US" sz="1800" dirty="0" smtClean="0">
                <a:latin typeface="Times New Roman" pitchFamily="18" charset="0"/>
                <a:cs typeface="Times New Roman" pitchFamily="18" charset="0"/>
              </a:rPr>
              <a:t>fertilizer </a:t>
            </a:r>
            <a:r>
              <a:rPr lang="en-US" sz="1800" dirty="0" smtClean="0">
                <a:latin typeface="Times New Roman" pitchFamily="18" charset="0"/>
                <a:cs typeface="Times New Roman" pitchFamily="18" charset="0"/>
              </a:rPr>
              <a:t>subsidy should not be continued as it failed to serve the target group.</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1108</Words>
  <Application>Microsoft Office PowerPoint</Application>
  <PresentationFormat>On-screen Show (4:3)</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Green Revolution</vt:lpstr>
      <vt:lpstr>Slide 3</vt:lpstr>
      <vt:lpstr>High-yielding variety seeds </vt:lpstr>
      <vt:lpstr>Marketed surplus</vt:lpstr>
      <vt:lpstr>Subsidies to farmers</vt:lpstr>
      <vt:lpstr>The Debate over Subsidies:</vt:lpstr>
      <vt:lpstr>Slide 8</vt:lpstr>
      <vt:lpstr>Slide 9</vt:lpstr>
      <vt:lpstr>Achievements of Green Revolution</vt:lpstr>
      <vt:lpstr>Slide 11</vt:lpstr>
      <vt:lpstr>Limitation of the Green Revolution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Mukesh Sharma</dc:creator>
  <cp:lastModifiedBy>Mukesh Sharma</cp:lastModifiedBy>
  <cp:revision>25</cp:revision>
  <dcterms:created xsi:type="dcterms:W3CDTF">2020-05-22T02:55:04Z</dcterms:created>
  <dcterms:modified xsi:type="dcterms:W3CDTF">2020-05-23T15:36:51Z</dcterms:modified>
</cp:coreProperties>
</file>